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5" r:id="rId2"/>
    <p:sldId id="256" r:id="rId3"/>
    <p:sldId id="259" r:id="rId4"/>
    <p:sldId id="298" r:id="rId5"/>
    <p:sldId id="344" r:id="rId6"/>
    <p:sldId id="346" r:id="rId7"/>
    <p:sldId id="350" r:id="rId8"/>
    <p:sldId id="361" r:id="rId9"/>
    <p:sldId id="351" r:id="rId10"/>
    <p:sldId id="348" r:id="rId11"/>
    <p:sldId id="349" r:id="rId12"/>
    <p:sldId id="347" r:id="rId13"/>
    <p:sldId id="355" r:id="rId14"/>
    <p:sldId id="352" r:id="rId15"/>
    <p:sldId id="356" r:id="rId16"/>
    <p:sldId id="358" r:id="rId17"/>
    <p:sldId id="353" r:id="rId18"/>
    <p:sldId id="36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6633"/>
    <a:srgbClr val="0000FF"/>
    <a:srgbClr val="FF0000"/>
    <a:srgbClr val="FF3300"/>
    <a:srgbClr val="FF9900"/>
    <a:srgbClr val="990099"/>
    <a:srgbClr val="FF66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9" autoAdjust="0"/>
    <p:restoredTop sz="95246" autoAdjust="0"/>
  </p:normalViewPr>
  <p:slideViewPr>
    <p:cSldViewPr>
      <p:cViewPr varScale="1">
        <p:scale>
          <a:sx n="87" d="100"/>
          <a:sy n="87" d="100"/>
        </p:scale>
        <p:origin x="-1620" y="-78"/>
      </p:cViewPr>
      <p:guideLst>
        <p:guide orient="horz" pos="2160"/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A54B5A-42AF-44B8-83CE-884F15F7EA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D3D1658-DDD6-4FA3-935C-49FCFE719E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917CF-3F24-41C8-90AE-49BF0E45D0B6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45F46-2FD6-4173-B23B-41930ACF864D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74A74-90A9-43D3-93B6-ACFF725378E9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E1147-B152-4CB8-885B-A3894631CB84}" type="slidenum">
              <a:rPr lang="en-US"/>
              <a:pPr/>
              <a:t>5</a:t>
            </a:fld>
            <a:endParaRPr 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spcBef>
                <a:spcPct val="20000"/>
              </a:spcBef>
              <a:buClr>
                <a:srgbClr val="339933"/>
              </a:buClr>
              <a:buFontTx/>
              <a:buChar char="•"/>
            </a:pPr>
            <a:r>
              <a:rPr lang="en-US" altLang="en-US" sz="3200" smtClean="0">
                <a:solidFill>
                  <a:srgbClr val="000000"/>
                </a:solidFill>
              </a:rPr>
              <a:t>Like mitochondria, chloroplasts are dynamic structures.  </a:t>
            </a:r>
          </a:p>
          <a:p>
            <a:pPr lvl="1">
              <a:spcBef>
                <a:spcPct val="20000"/>
              </a:spcBef>
              <a:buClr>
                <a:srgbClr val="339933"/>
              </a:buClr>
              <a:buFontTx/>
              <a:buChar char="–"/>
            </a:pPr>
            <a:r>
              <a:rPr lang="en-US" altLang="en-US" sz="2800" smtClean="0">
                <a:solidFill>
                  <a:srgbClr val="000000"/>
                </a:solidFill>
              </a:rPr>
              <a:t>Their shape is plastic and they can reproduce themselves by pinching in two.</a:t>
            </a:r>
          </a:p>
          <a:p>
            <a:pPr>
              <a:spcBef>
                <a:spcPct val="20000"/>
              </a:spcBef>
              <a:buClr>
                <a:srgbClr val="339933"/>
              </a:buClr>
              <a:buFontTx/>
              <a:buChar char="•"/>
            </a:pPr>
            <a:r>
              <a:rPr lang="en-US" altLang="en-US" sz="3200" smtClean="0">
                <a:solidFill>
                  <a:srgbClr val="000000"/>
                </a:solidFill>
              </a:rPr>
              <a:t>Mitochondria and chloroplasts are mobile and move around the cell along tracks in the cytoskeleton.   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altLang="en-US" sz="3200" smtClean="0">
                <a:solidFill>
                  <a:schemeClr val="bg1"/>
                </a:solidFill>
              </a:rPr>
              <a:t>The processes in the chloroplast are separated from the cytosol by two membranes.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altLang="en-US" sz="3200" smtClean="0">
                <a:solidFill>
                  <a:schemeClr val="bg1"/>
                </a:solidFill>
              </a:rPr>
              <a:t>Inside the innermost membrane is a fluid-filled space, the </a:t>
            </a:r>
            <a:r>
              <a:rPr lang="en-US" altLang="en-US" sz="3200" b="1" smtClean="0">
                <a:solidFill>
                  <a:schemeClr val="bg1"/>
                </a:solidFill>
              </a:rPr>
              <a:t>stroma</a:t>
            </a:r>
            <a:r>
              <a:rPr lang="en-US" altLang="en-US" sz="3200" smtClean="0">
                <a:solidFill>
                  <a:schemeClr val="bg1"/>
                </a:solidFill>
              </a:rPr>
              <a:t>, in which float membranous sacs, the </a:t>
            </a:r>
            <a:r>
              <a:rPr lang="en-US" altLang="en-US" sz="3200" b="1" smtClean="0">
                <a:solidFill>
                  <a:schemeClr val="bg1"/>
                </a:solidFill>
              </a:rPr>
              <a:t>thylakoids</a:t>
            </a:r>
            <a:r>
              <a:rPr lang="en-US" altLang="en-US" sz="3200" smtClean="0">
                <a:solidFill>
                  <a:schemeClr val="bg1"/>
                </a:solidFill>
              </a:rPr>
              <a:t>.</a:t>
            </a:r>
          </a:p>
          <a:p>
            <a:pPr lvl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altLang="en-US" sz="2800" smtClean="0">
                <a:solidFill>
                  <a:schemeClr val="bg1"/>
                </a:solidFill>
              </a:rPr>
              <a:t>The stroma contains DNA, ribosomes, and enzymes for part of photosynthesis.</a:t>
            </a:r>
          </a:p>
          <a:p>
            <a:pPr lvl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</a:pPr>
            <a:r>
              <a:rPr lang="en-US" altLang="en-US" sz="2800" smtClean="0">
                <a:solidFill>
                  <a:schemeClr val="bg1"/>
                </a:solidFill>
              </a:rPr>
              <a:t>The thylakoids, flattened sacs, are stacked into </a:t>
            </a:r>
            <a:r>
              <a:rPr lang="en-US" altLang="en-US" sz="2800" b="1" smtClean="0">
                <a:solidFill>
                  <a:schemeClr val="bg1"/>
                </a:solidFill>
              </a:rPr>
              <a:t>grana </a:t>
            </a:r>
            <a:r>
              <a:rPr lang="en-US" altLang="en-US" sz="2800" smtClean="0">
                <a:solidFill>
                  <a:schemeClr val="bg1"/>
                </a:solidFill>
              </a:rPr>
              <a:t>and are critical for converting light to chemical energy.   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533F8-A5A0-4ADF-8211-B710B9A1A1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7ECDB-9697-4848-9840-A06F58932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ACE15-2FD6-4A8B-A86E-198556BDA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20BAA-3A72-440A-8A6F-2B5B9090A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89600-BA12-4080-9934-AB1A3F3DD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9E1F7-A132-478F-BA45-2EA57E1FF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467EA-323A-4561-8CDB-77A71528A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4756D-7FB3-4A5A-829B-0010E9DC9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9B0E6-5019-434C-9621-8AE66A646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30F8-F133-4E40-AAAB-EB4C9F111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07BCD-7685-4F40-8B20-6379B7F2D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FD8DA-6ADF-42E9-AD5A-4884F0E92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5B8A8-B082-40FF-9D99-D760D1363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3FCED87-43B8-4E62-A414-FDF17C1B6B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CHLOROPLAST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sz="1800" b="1" i="1" dirty="0" smtClean="0"/>
              <a:t>Cell Biology</a:t>
            </a:r>
            <a:r>
              <a:rPr lang="en-US" sz="1800" b="1" i="1" smtClean="0"/>
              <a:t>: Lecture 13a</a:t>
            </a:r>
            <a:endParaRPr lang="en-US" sz="1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lum bright="-6000" contrast="18000"/>
          </a:blip>
          <a:srcRect t="2719" r="7826" b="10284"/>
          <a:stretch>
            <a:fillRect/>
          </a:stretch>
        </p:blipFill>
        <p:spPr>
          <a:xfrm>
            <a:off x="457200" y="1046163"/>
            <a:ext cx="8229600" cy="4308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" y="750888"/>
            <a:ext cx="8686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  <a:buClr>
                <a:srgbClr val="FFCC00"/>
              </a:buClr>
              <a:buFontTx/>
              <a:buChar char="•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 Chlorophyll is found in the thylakoid membranes</a:t>
            </a:r>
          </a:p>
          <a:p>
            <a:pPr lvl="1" eaLnBrk="1" hangingPunct="1">
              <a:spcBef>
                <a:spcPct val="50000"/>
              </a:spcBef>
              <a:buClr>
                <a:srgbClr val="FFCC00"/>
              </a:buClr>
              <a:buFontTx/>
              <a:buChar char="•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Thylakoid membrane---230chl molecules+40-50 carotinoids</a:t>
            </a:r>
          </a:p>
          <a:p>
            <a:pPr lvl="1" eaLnBrk="1" hangingPunct="1">
              <a:spcBef>
                <a:spcPct val="50000"/>
              </a:spcBef>
              <a:buClr>
                <a:srgbClr val="FFCC00"/>
              </a:buClr>
              <a:buFontTx/>
              <a:buChar char="•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 Thylakoids function in the steps of photosynthesis that initially  	convert light energy to chemical energy</a:t>
            </a:r>
          </a:p>
          <a:p>
            <a:pPr lvl="1" eaLnBrk="1" hangingPunct="1">
              <a:spcBef>
                <a:spcPct val="50000"/>
              </a:spcBef>
              <a:buClr>
                <a:srgbClr val="FFCC00"/>
              </a:buClr>
              <a:buFontTx/>
              <a:buChar char="•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 Some thylakoids are stacked into grana</a:t>
            </a:r>
          </a:p>
          <a:p>
            <a:pPr lvl="1" eaLnBrk="1" hangingPunct="1">
              <a:spcBef>
                <a:spcPct val="50000"/>
              </a:spcBef>
              <a:buClr>
                <a:srgbClr val="FFCC00"/>
              </a:buClr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Grana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: (Singular: granum) Stacks of thylakoids in a 	 	   		chloroplast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133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" y="45402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GB" sz="2400">
                <a:solidFill>
                  <a:srgbClr val="FF9900"/>
                </a:solidFill>
                <a:latin typeface="Times New Roman" pitchFamily="18" charset="0"/>
              </a:rPr>
              <a:t>3. Stroma: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Photosynthetic reactions that convert carbon 	dioxide to sugar occur in the stroma.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5288" y="5410200"/>
            <a:ext cx="60198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FF9900"/>
                </a:solidFill>
                <a:latin typeface="Times New Roman" pitchFamily="18" charset="0"/>
              </a:rPr>
              <a:t>Stroma:</a:t>
            </a:r>
            <a:r>
              <a:rPr lang="en-GB" sz="2400">
                <a:latin typeface="Times New Roman" pitchFamily="18" charset="0"/>
              </a:rPr>
              <a:t> </a:t>
            </a:r>
            <a:r>
              <a:rPr lang="en-GB" sz="2400">
                <a:solidFill>
                  <a:schemeClr val="bg1"/>
                </a:solidFill>
                <a:latin typeface="Times New Roman" pitchFamily="18" charset="0"/>
              </a:rPr>
              <a:t>Viscous fluid outside the thylakoids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tabLst>
                <a:tab pos="2743200" algn="l"/>
              </a:tabLst>
            </a:pPr>
            <a:endParaRPr lang="en-US" alt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28600" y="1066800"/>
            <a:ext cx="8763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smtClean="0">
                <a:solidFill>
                  <a:srgbClr val="008000"/>
                </a:solidFill>
              </a:rPr>
              <a:t>Photosynthetic unit -Quantasomes</a:t>
            </a:r>
          </a:p>
        </p:txBody>
      </p:sp>
      <p:sp>
        <p:nvSpPr>
          <p:cNvPr id="2048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Have two zones-</a:t>
            </a:r>
          </a:p>
          <a:p>
            <a:r>
              <a:rPr lang="en-US" sz="2000" smtClean="0"/>
              <a:t>1. Peripheral zone- contains pigment</a:t>
            </a:r>
          </a:p>
          <a:p>
            <a:pPr>
              <a:buFontTx/>
              <a:buNone/>
            </a:pPr>
            <a:r>
              <a:rPr lang="en-US" sz="2000" smtClean="0"/>
              <a:t>		 molecules</a:t>
            </a:r>
          </a:p>
          <a:p>
            <a:r>
              <a:rPr lang="en-US" sz="2000" smtClean="0"/>
              <a:t>2. Middle or Energy zone</a:t>
            </a:r>
          </a:p>
          <a:p>
            <a:r>
              <a:rPr lang="en-US" sz="2000" b="1" smtClean="0"/>
              <a:t>Chemical components:-</a:t>
            </a:r>
            <a:r>
              <a:rPr lang="en-US" sz="2000" smtClean="0"/>
              <a:t> </a:t>
            </a:r>
          </a:p>
          <a:p>
            <a:pPr>
              <a:buFontTx/>
              <a:buNone/>
            </a:pPr>
            <a:r>
              <a:rPr lang="en-US" sz="2000" smtClean="0"/>
              <a:t>	Chl. A, chl. B, Beta carotine,</a:t>
            </a:r>
          </a:p>
          <a:p>
            <a:pPr>
              <a:buFontTx/>
              <a:buNone/>
            </a:pPr>
            <a:r>
              <a:rPr lang="en-US" sz="2000" smtClean="0"/>
              <a:t>	 vialoxanthin, neoxanthin, 	</a:t>
            </a:r>
          </a:p>
          <a:p>
            <a:pPr>
              <a:buFontTx/>
              <a:buNone/>
            </a:pPr>
            <a:r>
              <a:rPr lang="en-US" sz="2000" smtClean="0"/>
              <a:t>	plastoquinone a,b,c, vitamin k, </a:t>
            </a:r>
          </a:p>
          <a:p>
            <a:pPr>
              <a:buFontTx/>
              <a:buNone/>
            </a:pPr>
            <a:r>
              <a:rPr lang="en-US" sz="2000" smtClean="0"/>
              <a:t>	phaspholipids, nitrogen, </a:t>
            </a:r>
          </a:p>
          <a:p>
            <a:pPr>
              <a:buFontTx/>
              <a:buNone/>
            </a:pPr>
            <a:r>
              <a:rPr lang="en-US" sz="2000" smtClean="0"/>
              <a:t>	Mn, Fe, Cu etc.</a:t>
            </a:r>
          </a:p>
        </p:txBody>
      </p:sp>
      <p:pic>
        <p:nvPicPr>
          <p:cNvPr id="20487" name="Picture 9" descr="B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l="16364" t="13725" r="17924" b="25490"/>
          <a:stretch>
            <a:fillRect/>
          </a:stretch>
        </p:blipFill>
        <p:spPr bwMode="auto">
          <a:xfrm>
            <a:off x="5029200" y="11430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smtClean="0"/>
              <a:t>Chemical Composition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Protein- 35-55%</a:t>
            </a:r>
          </a:p>
          <a:p>
            <a:r>
              <a:rPr lang="en-US" sz="2400" smtClean="0"/>
              <a:t>Lipids-20-30%</a:t>
            </a:r>
          </a:p>
          <a:p>
            <a:r>
              <a:rPr lang="en-US" sz="2400" smtClean="0"/>
              <a:t>Carbohydrates- 4-7%</a:t>
            </a:r>
          </a:p>
          <a:p>
            <a:r>
              <a:rPr lang="en-US" sz="2400" smtClean="0"/>
              <a:t>Pigments – 9-13%</a:t>
            </a:r>
          </a:p>
          <a:p>
            <a:r>
              <a:rPr lang="en-US" sz="2400" smtClean="0"/>
              <a:t>Osmiophilic granules</a:t>
            </a:r>
          </a:p>
          <a:p>
            <a:r>
              <a:rPr lang="en-US" sz="2400" smtClean="0"/>
              <a:t>Few amount- Nucleic acid, Vitamin K and E, Mg, Fe, Cu, Mn, Zn, P etc.</a:t>
            </a:r>
          </a:p>
          <a:p>
            <a:r>
              <a:rPr lang="en-US" sz="2400" smtClean="0"/>
              <a:t>70s Ribosomes,</a:t>
            </a:r>
          </a:p>
          <a:p>
            <a:r>
              <a:rPr lang="en-US" sz="2400" smtClean="0"/>
              <a:t>Enzymes,</a:t>
            </a:r>
          </a:p>
          <a:p>
            <a:r>
              <a:rPr lang="en-US" sz="2400" smtClean="0"/>
              <a:t>RNA -5%</a:t>
            </a:r>
          </a:p>
          <a:p>
            <a:r>
              <a:rPr lang="en-US" sz="2400" smtClean="0"/>
              <a:t>DNA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FF3300"/>
                </a:solidFill>
              </a:rPr>
              <a:t>Chloroplast DNA:</a:t>
            </a:r>
          </a:p>
          <a:p>
            <a:pPr>
              <a:buFontTx/>
              <a:buNone/>
            </a:pPr>
            <a:endParaRPr lang="en-US" sz="2800" b="1" smtClean="0">
              <a:solidFill>
                <a:srgbClr val="FF3300"/>
              </a:solidFill>
            </a:endParaRPr>
          </a:p>
          <a:p>
            <a:r>
              <a:rPr lang="en-US" sz="2000" smtClean="0"/>
              <a:t>Plastid DNAs are circular duplex molecules with a total length of 45 mm. </a:t>
            </a:r>
          </a:p>
          <a:p>
            <a:r>
              <a:rPr lang="en-US" sz="2000" smtClean="0"/>
              <a:t>Non Histone </a:t>
            </a:r>
          </a:p>
          <a:p>
            <a:r>
              <a:rPr lang="en-US" sz="2000" smtClean="0"/>
              <a:t>Each plastid consists of 6-30 copies of circular DNAs and most of them are in super coiled state.  </a:t>
            </a:r>
          </a:p>
          <a:p>
            <a:r>
              <a:rPr lang="en-US" sz="2000" smtClean="0"/>
              <a:t>Based on its genomic size, it has been calculated that each cp DNA molecule can code for about 110-120 proteins.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C5031A"/>
                </a:solidFill>
              </a:rPr>
              <a:t>Chloroplast Pigments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Pigments:- </a:t>
            </a:r>
            <a:r>
              <a:rPr lang="en-US" sz="2400" smtClean="0">
                <a:solidFill>
                  <a:srgbClr val="008000"/>
                </a:solidFill>
              </a:rPr>
              <a:t>Chlorophyll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FF9900"/>
                </a:solidFill>
              </a:rPr>
              <a:t>Carotinoides.</a:t>
            </a:r>
          </a:p>
          <a:p>
            <a:r>
              <a:rPr lang="en-US" sz="2400" smtClean="0"/>
              <a:t>1</a:t>
            </a:r>
            <a:r>
              <a:rPr lang="en-US" sz="2400" smtClean="0">
                <a:solidFill>
                  <a:srgbClr val="008000"/>
                </a:solidFill>
              </a:rPr>
              <a:t>. Chlorophyll-</a:t>
            </a:r>
            <a:r>
              <a:rPr lang="en-US" sz="2400" smtClean="0"/>
              <a:t> chl. a,b,c,d,e</a:t>
            </a:r>
          </a:p>
          <a:p>
            <a:r>
              <a:rPr lang="en-US" sz="2400" smtClean="0"/>
              <a:t>		       Bacteriochlorophyll a and b</a:t>
            </a:r>
          </a:p>
          <a:p>
            <a:r>
              <a:rPr lang="en-US" sz="2400" smtClean="0"/>
              <a:t>		       Bacteropviridin</a:t>
            </a:r>
          </a:p>
          <a:p>
            <a:r>
              <a:rPr lang="en-US" sz="2000" smtClean="0"/>
              <a:t>    Chlorophyll:-     a-C</a:t>
            </a:r>
            <a:r>
              <a:rPr lang="en-US" sz="1000" smtClean="0"/>
              <a:t>55</a:t>
            </a:r>
            <a:r>
              <a:rPr lang="en-US" sz="2000" smtClean="0"/>
              <a:t>H</a:t>
            </a:r>
            <a:r>
              <a:rPr lang="en-US" sz="1000" smtClean="0"/>
              <a:t>72</a:t>
            </a:r>
            <a:r>
              <a:rPr lang="en-US" sz="2000" smtClean="0"/>
              <a:t>O</a:t>
            </a:r>
            <a:r>
              <a:rPr lang="en-US" sz="1000" smtClean="0"/>
              <a:t>5</a:t>
            </a:r>
            <a:r>
              <a:rPr lang="en-US" sz="2000" smtClean="0"/>
              <a:t>N</a:t>
            </a:r>
            <a:r>
              <a:rPr lang="en-US" sz="1000" smtClean="0"/>
              <a:t>4</a:t>
            </a:r>
            <a:r>
              <a:rPr lang="en-US" sz="2000" smtClean="0"/>
              <a:t>Mg</a:t>
            </a:r>
          </a:p>
          <a:p>
            <a:r>
              <a:rPr lang="en-US" sz="2000" smtClean="0"/>
              <a:t>		         b-C</a:t>
            </a:r>
            <a:r>
              <a:rPr lang="en-US" sz="1000" smtClean="0"/>
              <a:t>55</a:t>
            </a:r>
            <a:r>
              <a:rPr lang="en-US" sz="2000" smtClean="0"/>
              <a:t>H</a:t>
            </a:r>
            <a:r>
              <a:rPr lang="en-US" sz="1000" smtClean="0"/>
              <a:t>72</a:t>
            </a:r>
            <a:r>
              <a:rPr lang="en-US" sz="2000" smtClean="0"/>
              <a:t>O</a:t>
            </a:r>
            <a:r>
              <a:rPr lang="en-US" sz="1000" smtClean="0"/>
              <a:t>6</a:t>
            </a:r>
            <a:r>
              <a:rPr lang="en-US" sz="2000" smtClean="0"/>
              <a:t>N</a:t>
            </a:r>
            <a:r>
              <a:rPr lang="en-US" sz="1000" smtClean="0"/>
              <a:t>4</a:t>
            </a:r>
            <a:r>
              <a:rPr lang="en-US" sz="2000" smtClean="0"/>
              <a:t>Mg</a:t>
            </a:r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r>
              <a:rPr lang="en-US" sz="2400" smtClean="0"/>
              <a:t>	       </a:t>
            </a:r>
          </a:p>
          <a:p>
            <a:endParaRPr lang="en-US" sz="2800" smtClean="0"/>
          </a:p>
        </p:txBody>
      </p:sp>
      <p:pic>
        <p:nvPicPr>
          <p:cNvPr id="24580" name="Picture 5" descr="ANd9GcTwnCDE9TKcT8kScZpdCNM3Q9EKIG6B-MB32y0QYAuU5VqtlH60Mg"/>
          <p:cNvPicPr>
            <a:picLocks noChangeAspect="1" noChangeArrowheads="1"/>
          </p:cNvPicPr>
          <p:nvPr/>
        </p:nvPicPr>
        <p:blipFill>
          <a:blip r:embed="rId2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1600200" y="419100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9900"/>
                </a:solidFill>
              </a:rPr>
              <a:t>2. Carotenoids</a:t>
            </a:r>
          </a:p>
          <a:p>
            <a:pPr lvl="1" eaLnBrk="1" hangingPunct="1">
              <a:buFontTx/>
              <a:buNone/>
            </a:pPr>
            <a:r>
              <a:rPr lang="en-US" sz="2000" smtClean="0">
                <a:solidFill>
                  <a:srgbClr val="FF9900"/>
                </a:solidFill>
              </a:rPr>
              <a:t>Carotins</a:t>
            </a:r>
          </a:p>
          <a:p>
            <a:pPr lvl="1" eaLnBrk="1" hangingPunct="1">
              <a:buFontTx/>
              <a:buNone/>
            </a:pPr>
            <a:r>
              <a:rPr lang="en-US" sz="2000" smtClean="0">
                <a:solidFill>
                  <a:srgbClr val="FF9900"/>
                </a:solidFill>
              </a:rPr>
              <a:t>Xanthophylls</a:t>
            </a:r>
          </a:p>
          <a:p>
            <a:r>
              <a:rPr lang="en-US" sz="2800" smtClean="0"/>
              <a:t>C</a:t>
            </a:r>
            <a:r>
              <a:rPr lang="en-US" sz="1400" smtClean="0"/>
              <a:t>40</a:t>
            </a:r>
            <a:r>
              <a:rPr lang="en-US" sz="2800" smtClean="0"/>
              <a:t>H</a:t>
            </a:r>
            <a:r>
              <a:rPr lang="en-US" sz="1400" smtClean="0"/>
              <a:t>56</a:t>
            </a:r>
          </a:p>
          <a:p>
            <a:endParaRPr lang="en-US" sz="140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/>
          <a:srcRect b="7695"/>
          <a:stretch>
            <a:fillRect/>
          </a:stretch>
        </p:blipFill>
        <p:spPr bwMode="auto">
          <a:xfrm>
            <a:off x="990600" y="3276600"/>
            <a:ext cx="7059613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8000"/>
                </a:solidFill>
              </a:rPr>
              <a:t>Origin of chloroplsat: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Endosymbiotic theory</a:t>
            </a:r>
            <a:r>
              <a:rPr lang="en-US" smtClean="0"/>
              <a:t> </a:t>
            </a:r>
          </a:p>
          <a:p>
            <a:r>
              <a:rPr lang="en-US" sz="2000" smtClean="0"/>
              <a:t>Autonoumous theory</a:t>
            </a:r>
          </a:p>
        </p:txBody>
      </p:sp>
      <p:pic>
        <p:nvPicPr>
          <p:cNvPr id="26628" name="Picture 5" descr="theory_of_endosymbiosis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447800" y="2724150"/>
            <a:ext cx="599916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Function:</a:t>
            </a:r>
          </a:p>
        </p:txBody>
      </p:sp>
      <p:pic>
        <p:nvPicPr>
          <p:cNvPr id="27651" name="Picture 4" descr="http://www.eschooltoday.com/photosynthesis/images/light-reactions-and-dark-reaction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117725"/>
            <a:ext cx="6096000" cy="349091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16002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CC00"/>
                </a:solidFill>
              </a:rPr>
              <a:t>Different wavelengths of visible light are seen by the human eye as different colors.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533400"/>
            <a:ext cx="868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ARE PLANTS GREEN?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 b="10199"/>
          <a:stretch>
            <a:fillRect/>
          </a:stretch>
        </p:blipFill>
        <p:spPr bwMode="auto">
          <a:xfrm>
            <a:off x="1447800" y="2874963"/>
            <a:ext cx="63246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7526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/>
              <a:t>Gamma</a:t>
            </a:r>
            <a:br>
              <a:rPr lang="en-US" altLang="en-US" sz="1200" b="1"/>
            </a:br>
            <a:r>
              <a:rPr lang="en-US" altLang="en-US" sz="1200" b="1"/>
              <a:t>rays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590800" y="3429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/>
              <a:t>X-rays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29000" y="3429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/>
              <a:t>UV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419600" y="3429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/>
              <a:t>Infrared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4864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/>
              <a:t>Micro-</a:t>
            </a:r>
            <a:br>
              <a:rPr lang="en-US" altLang="en-US" sz="1200" b="1"/>
            </a:br>
            <a:r>
              <a:rPr lang="en-US" altLang="en-US" sz="1200" b="1"/>
              <a:t>waves</a:t>
            </a: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66294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/>
              <a:t>Radio</a:t>
            </a:r>
          </a:p>
          <a:p>
            <a:pPr algn="ctr"/>
            <a:r>
              <a:rPr lang="en-US" altLang="en-US" sz="1200" b="1"/>
              <a:t>waves</a:t>
            </a: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3810000" y="4703763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b="1"/>
              <a:t>Visible light</a:t>
            </a: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3733800" y="5770563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b="1"/>
              <a:t>Wavelength (nm)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bldLvl="2" autoUpdateAnimBg="0"/>
      <p:bldP spid="205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 descr="cpstructure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486400" y="3352800"/>
            <a:ext cx="353377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838200" y="228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ARE PLANTS GREEN? </a:t>
            </a:r>
            <a:endParaRPr lang="en-US" smtClean="0">
              <a:solidFill>
                <a:srgbClr val="008000"/>
              </a:solidFill>
            </a:endParaRPr>
          </a:p>
        </p:txBody>
      </p:sp>
      <p:pic>
        <p:nvPicPr>
          <p:cNvPr id="7172" name="Picture 32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429000" y="1143000"/>
            <a:ext cx="2667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4" descr="image019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457200" y="1143000"/>
            <a:ext cx="28432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39"/>
          <p:cNvSpPr txBox="1">
            <a:spLocks noChangeArrowheads="1"/>
          </p:cNvSpPr>
          <p:nvPr/>
        </p:nvSpPr>
        <p:spPr bwMode="auto">
          <a:xfrm>
            <a:off x="6248400" y="1371600"/>
            <a:ext cx="25908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/>
              <a:t>Plant Cells have Green Chloroplasts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40"/>
          <p:cNvSpPr txBox="1">
            <a:spLocks noChangeArrowheads="1"/>
          </p:cNvSpPr>
          <p:nvPr/>
        </p:nvSpPr>
        <p:spPr bwMode="auto">
          <a:xfrm>
            <a:off x="3352800" y="3886200"/>
            <a:ext cx="2514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The thylakoid membrane of the chloroplast is impregnated with photosynthetic pigments </a:t>
            </a:r>
            <a:r>
              <a:rPr lang="en-US"/>
              <a:t>(i.e., chlorophylls, carotenoids).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3527425" cy="2667000"/>
          </a:xfrm>
        </p:spPr>
        <p:txBody>
          <a:bodyPr/>
          <a:lstStyle/>
          <a:p>
            <a:pPr eaLnBrk="1" hangingPunct="1"/>
            <a:r>
              <a:rPr lang="en-US" smtClean="0"/>
              <a:t>Chloroplasts absorb light energy and convert it to chemical energy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1570" t="999" r="1570" b="3000"/>
          <a:stretch>
            <a:fillRect/>
          </a:stretch>
        </p:blipFill>
        <p:spPr bwMode="auto">
          <a:xfrm>
            <a:off x="4572000" y="1295400"/>
            <a:ext cx="4171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876925" y="2895600"/>
            <a:ext cx="6159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Light</a:t>
            </a:r>
            <a:endParaRPr lang="en-US" sz="1400" b="1" i="1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800975" y="2724150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Reflected</a:t>
            </a:r>
          </a:p>
          <a:p>
            <a:pPr algn="ctr">
              <a:lnSpc>
                <a:spcPct val="90000"/>
              </a:lnSpc>
            </a:pPr>
            <a:r>
              <a:rPr lang="en-US" sz="1400" b="1"/>
              <a:t>light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049838" y="5510213"/>
            <a:ext cx="1011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Absorbed</a:t>
            </a:r>
          </a:p>
          <a:p>
            <a:pPr>
              <a:lnSpc>
                <a:spcPct val="90000"/>
              </a:lnSpc>
            </a:pPr>
            <a:r>
              <a:rPr lang="en-US" sz="1400" b="1"/>
              <a:t>light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5848350" y="6288088"/>
            <a:ext cx="1198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Transmitted</a:t>
            </a:r>
          </a:p>
          <a:p>
            <a:pPr>
              <a:lnSpc>
                <a:spcPct val="90000"/>
              </a:lnSpc>
            </a:pPr>
            <a:r>
              <a:rPr lang="en-US" sz="1400" b="1"/>
              <a:t>light</a:t>
            </a:r>
            <a:endParaRPr lang="en-US" sz="1400" b="1" i="1" baseline="3000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7772400" y="6324600"/>
            <a:ext cx="1168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6019800" y="5181600"/>
            <a:ext cx="838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 flipV="1">
            <a:off x="6019800" y="5410200"/>
            <a:ext cx="8382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H="1" flipV="1">
            <a:off x="8166100" y="6086475"/>
            <a:ext cx="106363" cy="211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THE COLOR OF LIGHT SEEN IS THE COLOR NOT ABSORBED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 autoUpdateAnimBg="0" advAuto="0"/>
      <p:bldP spid="99333" grpId="0" autoUpdateAnimBg="0"/>
      <p:bldP spid="99334" grpId="0" autoUpdateAnimBg="0"/>
      <p:bldP spid="99335" grpId="0" autoUpdateAnimBg="0"/>
      <p:bldP spid="99336" grpId="0" autoUpdateAnimBg="0"/>
      <p:bldP spid="99337" grpId="0" autoUpdateAnimBg="0"/>
      <p:bldP spid="99338" grpId="0" animBg="1"/>
      <p:bldP spid="99339" grpId="0" animBg="1"/>
      <p:bldP spid="993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 b="9863"/>
          <a:stretch>
            <a:fillRect/>
          </a:stretch>
        </p:blipFill>
        <p:spPr bwMode="auto">
          <a:xfrm>
            <a:off x="990600" y="1295400"/>
            <a:ext cx="7315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The location and structure of chloroplasts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316288" y="1392238"/>
            <a:ext cx="21701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LEAF CROSS SECTION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426200" y="1447800"/>
            <a:ext cx="1803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MESOPHYLL CELL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286000" y="1752600"/>
            <a:ext cx="6477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LEAF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5334000" y="1066800"/>
            <a:ext cx="1168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5562600" y="2333625"/>
            <a:ext cx="930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Mesophyll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3505200" y="3983038"/>
            <a:ext cx="15367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5334000" y="3962400"/>
            <a:ext cx="20177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Intermembrane space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7696200" y="4419600"/>
            <a:ext cx="1082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Outer</a:t>
            </a:r>
          </a:p>
          <a:p>
            <a:pPr>
              <a:lnSpc>
                <a:spcPct val="90000"/>
              </a:lnSpc>
            </a:pPr>
            <a:r>
              <a:rPr lang="en-US" sz="1400" b="1"/>
              <a:t>membrane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7696200" y="5467350"/>
            <a:ext cx="1082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Inner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7010400" y="6019800"/>
            <a:ext cx="1308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Thylakoid</a:t>
            </a:r>
            <a:br>
              <a:rPr lang="en-US" sz="1400" b="1"/>
            </a:br>
            <a:r>
              <a:rPr lang="en-US" sz="1400" b="1"/>
              <a:t>compartment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5867400" y="6172200"/>
            <a:ext cx="10096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Thylakoid</a:t>
            </a: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4724400" y="6096000"/>
            <a:ext cx="7969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Stroma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3886200" y="5410200"/>
            <a:ext cx="8651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Granum</a:t>
            </a: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2667000" y="5943600"/>
            <a:ext cx="7969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Stroma</a:t>
            </a: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1524000" y="5943600"/>
            <a:ext cx="6969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Grana</a:t>
            </a:r>
          </a:p>
        </p:txBody>
      </p:sp>
      <p:sp>
        <p:nvSpPr>
          <p:cNvPr id="11283" name="AutoShape 20"/>
          <p:cNvSpPr>
            <a:spLocks/>
          </p:cNvSpPr>
          <p:nvPr/>
        </p:nvSpPr>
        <p:spPr bwMode="auto">
          <a:xfrm>
            <a:off x="5486400" y="2057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>
            <a:off x="6019800" y="1371600"/>
            <a:ext cx="9906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6172200" y="42672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 flipH="1">
            <a:off x="6781800" y="4572000"/>
            <a:ext cx="990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 flipH="1" flipV="1">
            <a:off x="6553200" y="5257800"/>
            <a:ext cx="1143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 flipH="1" flipV="1">
            <a:off x="6172200" y="5334000"/>
            <a:ext cx="9144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Line 26"/>
          <p:cNvSpPr>
            <a:spLocks noChangeShapeType="1"/>
          </p:cNvSpPr>
          <p:nvPr/>
        </p:nvSpPr>
        <p:spPr bwMode="auto">
          <a:xfrm flipH="1" flipV="1">
            <a:off x="5943600" y="5562600"/>
            <a:ext cx="2286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AutoShape 27"/>
          <p:cNvSpPr>
            <a:spLocks/>
          </p:cNvSpPr>
          <p:nvPr/>
        </p:nvSpPr>
        <p:spPr bwMode="auto">
          <a:xfrm>
            <a:off x="5867400" y="5486400"/>
            <a:ext cx="76200" cy="76200"/>
          </a:xfrm>
          <a:prstGeom prst="rightBrace">
            <a:avLst>
              <a:gd name="adj1" fmla="val 0"/>
              <a:gd name="adj2" fmla="val 41667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91" name="Line 28"/>
          <p:cNvSpPr>
            <a:spLocks noChangeShapeType="1"/>
          </p:cNvSpPr>
          <p:nvPr/>
        </p:nvSpPr>
        <p:spPr bwMode="auto">
          <a:xfrm flipV="1">
            <a:off x="5334000" y="55626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Line 29"/>
          <p:cNvSpPr>
            <a:spLocks noChangeShapeType="1"/>
          </p:cNvSpPr>
          <p:nvPr/>
        </p:nvSpPr>
        <p:spPr bwMode="auto">
          <a:xfrm flipV="1">
            <a:off x="4724400" y="5410200"/>
            <a:ext cx="533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AutoShape 30"/>
          <p:cNvSpPr>
            <a:spLocks/>
          </p:cNvSpPr>
          <p:nvPr/>
        </p:nvSpPr>
        <p:spPr bwMode="auto">
          <a:xfrm rot="10800000">
            <a:off x="5257800" y="5257800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94" name="Line 31"/>
          <p:cNvSpPr>
            <a:spLocks noChangeShapeType="1"/>
          </p:cNvSpPr>
          <p:nvPr/>
        </p:nvSpPr>
        <p:spPr bwMode="auto">
          <a:xfrm flipH="1" flipV="1">
            <a:off x="2438400" y="5410200"/>
            <a:ext cx="3048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 flipH="1" flipV="1">
            <a:off x="1524000" y="54102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Line 33"/>
          <p:cNvSpPr>
            <a:spLocks noChangeShapeType="1"/>
          </p:cNvSpPr>
          <p:nvPr/>
        </p:nvSpPr>
        <p:spPr bwMode="auto">
          <a:xfrm flipV="1">
            <a:off x="1828800" y="5410200"/>
            <a:ext cx="228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0" y="1981200"/>
            <a:ext cx="7848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altLang="en-US" sz="2800">
                <a:latin typeface="Times New Roman" pitchFamily="18" charset="0"/>
              </a:rPr>
              <a:t>It is a type of plastids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</a:rPr>
              <a:t>Plastids:</a:t>
            </a:r>
            <a:r>
              <a:rPr lang="en-US" altLang="en-US" sz="2800">
                <a:latin typeface="Times New Roman" pitchFamily="18" charset="0"/>
              </a:rPr>
              <a:t> A group of plant and algal membrane-bound organelles that include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altLang="en-US" sz="2800" b="1">
                <a:latin typeface="Times New Roman" pitchFamily="18" charset="0"/>
              </a:rPr>
              <a:t>Amyloplasts</a:t>
            </a:r>
            <a:r>
              <a:rPr lang="en-US" altLang="en-US" sz="2800">
                <a:latin typeface="Times New Roman" pitchFamily="18" charset="0"/>
              </a:rPr>
              <a:t>,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altLang="en-US" sz="2800" b="1">
                <a:latin typeface="Times New Roman" pitchFamily="18" charset="0"/>
              </a:rPr>
              <a:t>Chromoplasts</a:t>
            </a:r>
            <a:r>
              <a:rPr lang="en-US" altLang="en-US" sz="2800">
                <a:latin typeface="Times New Roman" pitchFamily="18" charset="0"/>
              </a:rPr>
              <a:t> and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altLang="en-US" sz="2800" b="1">
                <a:latin typeface="Times New Roman" pitchFamily="18" charset="0"/>
              </a:rPr>
              <a:t>Chloroplasts</a:t>
            </a:r>
            <a:r>
              <a:rPr lang="en-US" altLang="en-US" sz="2800">
                <a:latin typeface="Times New Roman" pitchFamily="18" charset="0"/>
              </a:rPr>
              <a:t>.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1096963"/>
            <a:ext cx="495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Times New Roman" pitchFamily="18" charset="0"/>
              </a:rPr>
              <a:t>Chloroplasts</a:t>
            </a:r>
            <a:endParaRPr lang="en-GB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28600" y="685800"/>
            <a:ext cx="8763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62000" y="2895600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Ø"/>
            </a:pPr>
            <a:endParaRPr lang="en-GB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Ø"/>
            </a:pPr>
            <a:endParaRPr lang="en-GB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CC00"/>
              </a:buClr>
              <a:buFont typeface="Wingdings" pitchFamily="2" charset="2"/>
              <a:buNone/>
            </a:pPr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Ø"/>
            </a:pP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Amyloplasts :</a:t>
            </a:r>
            <a:r>
              <a:rPr lang="en-US" altLang="en-US" sz="2400">
                <a:latin typeface="Times New Roman" pitchFamily="18" charset="0"/>
              </a:rPr>
              <a:t> (Amylo= starch) colorless plastids that 			store starch; found in roots and tubers. 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2409825"/>
            <a:ext cx="838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Ø"/>
            </a:pP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Chromoplasts :</a:t>
            </a:r>
            <a:r>
              <a:rPr lang="en-US" altLang="en-US" sz="2400">
                <a:latin typeface="Times New Roman" pitchFamily="18" charset="0"/>
              </a:rPr>
              <a:t> (chromo=color) plastids containing pigments  			other than chlorophyll; responsible for the orange 			and yellow color of fruits, flowers and autumn 			leaves. 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4178300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Ø"/>
            </a:pP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Chloroplasts:</a:t>
            </a:r>
            <a:r>
              <a:rPr lang="en-US" altLang="en-US" sz="2400">
                <a:latin typeface="Times New Roman" pitchFamily="18" charset="0"/>
              </a:rPr>
              <a:t> (Chloro= green) Chlorophyll-containing  		      plastids which are the sites of photosynthesis </a:t>
            </a:r>
          </a:p>
          <a:p>
            <a:pPr lvl="2" eaLnBrk="1" hangingPunct="1"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Found in eukaryotic algae, leaves and other green plant organs</a:t>
            </a:r>
          </a:p>
          <a:p>
            <a:pPr lvl="2" eaLnBrk="1" hangingPunct="1"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Are lens-shaped and measure about 2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en-US" sz="2000">
                <a:latin typeface="Times New Roman" pitchFamily="18" charset="0"/>
              </a:rPr>
              <a:t>m by 5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en-US" sz="2000">
                <a:latin typeface="Times New Roman" pitchFamily="18" charset="0"/>
              </a:rPr>
              <a:t>m</a:t>
            </a:r>
          </a:p>
          <a:p>
            <a:pPr lvl="2" eaLnBrk="1" hangingPunct="1"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Are dynamic structures that change shape, move and divide.</a:t>
            </a:r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GB" sz="3200" smtClean="0"/>
              <a:t> </a:t>
            </a:r>
            <a:r>
              <a:rPr lang="en-GB" sz="3200" b="1" smtClean="0">
                <a:solidFill>
                  <a:srgbClr val="FF3300"/>
                </a:solidFill>
              </a:rPr>
              <a:t>Ultra structure of chloroplast</a:t>
            </a:r>
            <a:endParaRPr lang="en-US" sz="3200" b="1" smtClean="0">
              <a:solidFill>
                <a:srgbClr val="FF33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000" smtClean="0"/>
              <a:t>1. Chloroplast membrane</a:t>
            </a:r>
          </a:p>
          <a:p>
            <a:r>
              <a:rPr lang="en-US" sz="2000" smtClean="0"/>
              <a:t>2. Stroma or Matrix</a:t>
            </a:r>
          </a:p>
          <a:p>
            <a:r>
              <a:rPr lang="en-US" sz="2000" smtClean="0"/>
              <a:t>3.Grana</a:t>
            </a:r>
          </a:p>
          <a:p>
            <a:r>
              <a:rPr lang="en-US" sz="2000" smtClean="0"/>
              <a:t>4. Lamellae</a:t>
            </a:r>
          </a:p>
          <a:p>
            <a:r>
              <a:rPr lang="en-US" sz="2000" smtClean="0"/>
              <a:t>	Stroma lamellae</a:t>
            </a:r>
          </a:p>
          <a:p>
            <a:r>
              <a:rPr lang="en-US" sz="2000" smtClean="0"/>
              <a:t>	Grana lamellae- Thylakoid -chlorophyll- quantasomes</a:t>
            </a:r>
          </a:p>
          <a:p>
            <a:r>
              <a:rPr lang="en-US" sz="2000" smtClean="0"/>
              <a:t>5. Osmiophilic granules</a:t>
            </a:r>
          </a:p>
          <a:p>
            <a:r>
              <a:rPr lang="en-US" sz="2000" smtClean="0"/>
              <a:t>6. Ribosomes</a:t>
            </a:r>
          </a:p>
          <a:p>
            <a:r>
              <a:rPr lang="en-US" sz="2000" smtClean="0"/>
              <a:t>7. DNA &amp;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6388" name="Picture 4" descr="chlorpla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724400" y="19812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hloroplastsfigure1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57200" y="1439863"/>
            <a:ext cx="426402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494</Words>
  <Application>Microsoft Office PowerPoint</Application>
  <PresentationFormat>On-screen Show (4:3)</PresentationFormat>
  <Paragraphs>135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Monotype Corsiva</vt:lpstr>
      <vt:lpstr>Times New Roman</vt:lpstr>
      <vt:lpstr>Wingdings</vt:lpstr>
      <vt:lpstr>Default Design</vt:lpstr>
      <vt:lpstr>CHLOROPLAST</vt:lpstr>
      <vt:lpstr>Slide 2</vt:lpstr>
      <vt:lpstr>Slide 3</vt:lpstr>
      <vt:lpstr>Slide 4</vt:lpstr>
      <vt:lpstr>Slide 5</vt:lpstr>
      <vt:lpstr>Slide 6</vt:lpstr>
      <vt:lpstr>Slide 7</vt:lpstr>
      <vt:lpstr> Ultra structure of chloroplast</vt:lpstr>
      <vt:lpstr>Slide 9</vt:lpstr>
      <vt:lpstr>Slide 10</vt:lpstr>
      <vt:lpstr>Slide 11</vt:lpstr>
      <vt:lpstr>Photosynthetic unit -Quantasomes</vt:lpstr>
      <vt:lpstr>Chemical Composition</vt:lpstr>
      <vt:lpstr>Slide 14</vt:lpstr>
      <vt:lpstr>Chloroplast Pigments</vt:lpstr>
      <vt:lpstr>Slide 16</vt:lpstr>
      <vt:lpstr>Origin of chloroplsat: </vt:lpstr>
      <vt:lpstr>Function:</vt:lpstr>
    </vt:vector>
  </TitlesOfParts>
  <Company>ARKANSAS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Photosynthesis.PPT</dc:title>
  <dc:creator>MARTIN HUSS</dc:creator>
  <cp:lastModifiedBy>nEda</cp:lastModifiedBy>
  <cp:revision>46</cp:revision>
  <dcterms:created xsi:type="dcterms:W3CDTF">2006-02-24T05:39:44Z</dcterms:created>
  <dcterms:modified xsi:type="dcterms:W3CDTF">2020-04-13T12:17:08Z</dcterms:modified>
</cp:coreProperties>
</file>